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0" r:id="rId1"/>
  </p:sldMasterIdLst>
  <p:notesMasterIdLst>
    <p:notesMasterId r:id="rId29"/>
  </p:notesMasterIdLst>
  <p:handoutMasterIdLst>
    <p:handoutMasterId r:id="rId30"/>
  </p:handoutMasterIdLst>
  <p:sldIdLst>
    <p:sldId id="547" r:id="rId2"/>
    <p:sldId id="835" r:id="rId3"/>
    <p:sldId id="767" r:id="rId4"/>
    <p:sldId id="836" r:id="rId5"/>
    <p:sldId id="837" r:id="rId6"/>
    <p:sldId id="916" r:id="rId7"/>
    <p:sldId id="838" r:id="rId8"/>
    <p:sldId id="839" r:id="rId9"/>
    <p:sldId id="842" r:id="rId10"/>
    <p:sldId id="843" r:id="rId11"/>
    <p:sldId id="844" r:id="rId12"/>
    <p:sldId id="846" r:id="rId13"/>
    <p:sldId id="848" r:id="rId14"/>
    <p:sldId id="847" r:id="rId15"/>
    <p:sldId id="849" r:id="rId16"/>
    <p:sldId id="850" r:id="rId17"/>
    <p:sldId id="851" r:id="rId18"/>
    <p:sldId id="852" r:id="rId19"/>
    <p:sldId id="853" r:id="rId20"/>
    <p:sldId id="854" r:id="rId21"/>
    <p:sldId id="855" r:id="rId22"/>
    <p:sldId id="856" r:id="rId23"/>
    <p:sldId id="860" r:id="rId24"/>
    <p:sldId id="861" r:id="rId25"/>
    <p:sldId id="862" r:id="rId26"/>
    <p:sldId id="863" r:id="rId27"/>
    <p:sldId id="864" r:id="rId28"/>
  </p:sldIdLst>
  <p:sldSz cx="9144000" cy="5143500" type="screen16x9"/>
  <p:notesSz cx="6807200" cy="9939338"/>
  <p:embeddedFontLst>
    <p:embeddedFont>
      <p:font typeface="나눔바른고딕" panose="020B0600000101010101" charset="-127"/>
      <p:regular r:id="rId31"/>
      <p:bold r:id="rId32"/>
    </p:embeddedFont>
    <p:embeddedFont>
      <p:font typeface="나눔바른고딕OTF" panose="020B0600000101010101" charset="-127"/>
      <p:regular r:id="rId33"/>
      <p:bold r:id="rId34"/>
    </p:embeddedFont>
    <p:embeddedFont>
      <p:font typeface="Calibri" panose="020F0502020204030204" pitchFamily="34" charset="0"/>
      <p:regular r:id="rId35"/>
      <p:bold r:id="rId36"/>
      <p:italic r:id="rId37"/>
      <p:boldItalic r:id="rId38"/>
    </p:embeddedFont>
    <p:embeddedFont>
      <p:font typeface="Calibri Light" panose="020F0302020204030204" pitchFamily="34" charset="0"/>
      <p:regular r:id="rId39"/>
      <p:italic r:id="rId40"/>
    </p:embeddedFont>
    <p:embeddedFont>
      <p:font typeface="맑은 고딕" panose="020B0503020000020004" pitchFamily="50" charset="-127"/>
      <p:regular r:id="rId41"/>
      <p:bold r:id="rId4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7">
          <p15:clr>
            <a:srgbClr val="A4A3A4"/>
          </p15:clr>
        </p15:guide>
        <p15:guide id="2" pos="3833">
          <p15:clr>
            <a:srgbClr val="A4A3A4"/>
          </p15:clr>
        </p15:guide>
        <p15:guide id="3" orient="horz" pos="146">
          <p15:clr>
            <a:srgbClr val="A4A3A4"/>
          </p15:clr>
        </p15:guide>
        <p15:guide id="4" orient="horz" pos="3094">
          <p15:clr>
            <a:srgbClr val="A4A3A4"/>
          </p15:clr>
        </p15:guide>
        <p15:guide id="5" pos="204">
          <p15:clr>
            <a:srgbClr val="A4A3A4"/>
          </p15:clr>
        </p15:guide>
        <p15:guide id="6" pos="5465">
          <p15:clr>
            <a:srgbClr val="A4A3A4"/>
          </p15:clr>
        </p15:guide>
        <p15:guide id="7" pos="3969">
          <p15:clr>
            <a:srgbClr val="A4A3A4"/>
          </p15:clr>
        </p15:guide>
        <p15:guide id="8" orient="horz" pos="917">
          <p15:clr>
            <a:srgbClr val="A4A3A4"/>
          </p15:clr>
        </p15:guide>
        <p15:guide id="9" pos="3810">
          <p15:clr>
            <a:srgbClr val="A4A3A4"/>
          </p15:clr>
        </p15:guide>
        <p15:guide id="10" pos="317">
          <p15:clr>
            <a:srgbClr val="A4A3A4"/>
          </p15:clr>
        </p15:guide>
        <p15:guide id="11" pos="521">
          <p15:clr>
            <a:srgbClr val="A4A3A4"/>
          </p15:clr>
        </p15:guide>
        <p15:guide id="12">
          <p15:clr>
            <a:srgbClr val="A4A3A4"/>
          </p15:clr>
        </p15:guide>
        <p15:guide id="13" orient="horz" pos="3026">
          <p15:clr>
            <a:srgbClr val="A4A3A4"/>
          </p15:clr>
        </p15:guide>
        <p15:guide id="14" pos="4082">
          <p15:clr>
            <a:srgbClr val="A4A3A4"/>
          </p15:clr>
        </p15:guide>
        <p15:guide id="15" orient="horz" pos="599">
          <p15:clr>
            <a:srgbClr val="A4A3A4"/>
          </p15:clr>
        </p15:guide>
        <p15:guide id="16" pos="408">
          <p15:clr>
            <a:srgbClr val="A4A3A4"/>
          </p15:clr>
        </p15:guide>
        <p15:guide id="17" pos="4241">
          <p15:clr>
            <a:srgbClr val="A4A3A4"/>
          </p15:clr>
        </p15:guide>
        <p15:guide id="18" pos="816">
          <p15:clr>
            <a:srgbClr val="A4A3A4"/>
          </p15:clr>
        </p15:guide>
        <p15:guide id="19" pos="930">
          <p15:clr>
            <a:srgbClr val="A4A3A4"/>
          </p15:clr>
        </p15:guide>
        <p15:guide id="20" orient="horz" pos="622">
          <p15:clr>
            <a:srgbClr val="A4A3A4"/>
          </p15:clr>
        </p15:guide>
        <p15:guide id="21" pos="401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FCFE"/>
    <a:srgbClr val="FFFE62"/>
    <a:srgbClr val="CDDEFF"/>
    <a:srgbClr val="6599FF"/>
    <a:srgbClr val="04B5BC"/>
    <a:srgbClr val="FFFF99"/>
    <a:srgbClr val="BFFBFE"/>
    <a:srgbClr val="9BEEFF"/>
    <a:srgbClr val="153943"/>
    <a:srgbClr val="BEFB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5179" autoAdjust="0"/>
  </p:normalViewPr>
  <p:slideViewPr>
    <p:cSldViewPr>
      <p:cViewPr varScale="1">
        <p:scale>
          <a:sx n="150" d="100"/>
          <a:sy n="150" d="100"/>
        </p:scale>
        <p:origin x="396" y="120"/>
      </p:cViewPr>
      <p:guideLst>
        <p:guide orient="horz" pos="667"/>
        <p:guide pos="3833"/>
        <p:guide orient="horz" pos="146"/>
        <p:guide orient="horz" pos="3094"/>
        <p:guide pos="204"/>
        <p:guide pos="5465"/>
        <p:guide pos="3969"/>
        <p:guide orient="horz" pos="917"/>
        <p:guide pos="3810"/>
        <p:guide pos="317"/>
        <p:guide pos="521"/>
        <p:guide/>
        <p:guide orient="horz" pos="3026"/>
        <p:guide pos="4082"/>
        <p:guide orient="horz" pos="599"/>
        <p:guide pos="408"/>
        <p:guide pos="4241"/>
        <p:guide pos="816"/>
        <p:guide pos="930"/>
        <p:guide orient="horz" pos="622"/>
        <p:guide pos="40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2715" y="60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9.fntdata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font" Target="fonts/font12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font" Target="fonts/font10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5.fntdata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11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D4003-E628-4603-B2A6-351E194D1FB8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23CB29-74C1-46FE-A348-FAACDCA849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9261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CD9538-EFDE-4E50-AEA3-B55D970CD187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305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E525E1-839E-4D6D-BD5D-5D4123A4AE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9874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81250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877095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10531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487823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380861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91768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427878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633308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384110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200900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9582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120118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95841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123194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092126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834456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612059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77982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4670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013804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639282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09036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789611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469601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400967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57577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714E476-B9D4-4B05-A044-8567126CF1D2}"/>
              </a:ext>
            </a:extLst>
          </p:cNvPr>
          <p:cNvSpPr/>
          <p:nvPr userDrawn="1"/>
        </p:nvSpPr>
        <p:spPr>
          <a:xfrm>
            <a:off x="0" y="1694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861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0054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6977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5" name="직선 연결선 4"/>
          <p:cNvCxnSpPr/>
          <p:nvPr userDrawn="1"/>
        </p:nvCxnSpPr>
        <p:spPr>
          <a:xfrm>
            <a:off x="323528" y="515491"/>
            <a:ext cx="8352160" cy="0"/>
          </a:xfrm>
          <a:prstGeom prst="line">
            <a:avLst/>
          </a:prstGeom>
          <a:ln w="38100">
            <a:solidFill>
              <a:srgbClr val="FFFE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 userDrawn="1"/>
        </p:nvSpPr>
        <p:spPr>
          <a:xfrm>
            <a:off x="323528" y="186492"/>
            <a:ext cx="5040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600" b="1" dirty="0">
                <a:solidFill>
                  <a:srgbClr val="FFFE62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</a:rPr>
              <a:t>기초 경영학</a:t>
            </a:r>
          </a:p>
        </p:txBody>
      </p:sp>
    </p:spTree>
    <p:extLst>
      <p:ext uri="{BB962C8B-B14F-4D97-AF65-F5344CB8AC3E}">
        <p14:creationId xmlns:p14="http://schemas.microsoft.com/office/powerpoint/2010/main" val="117923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7988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7421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378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9563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1505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9586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6740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4443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443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9552" y="1131590"/>
            <a:ext cx="56894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기초 경영학</a:t>
            </a:r>
            <a:endParaRPr lang="en-US" altLang="ko-KR" sz="4400" b="1" dirty="0">
              <a:solidFill>
                <a:srgbClr val="FFFE6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8314" y="3003798"/>
            <a:ext cx="3130985" cy="461665"/>
          </a:xfrm>
          <a:prstGeom prst="rect">
            <a:avLst/>
          </a:prstGeom>
          <a:solidFill>
            <a:srgbClr val="404040"/>
          </a:solidFill>
        </p:spPr>
        <p:txBody>
          <a:bodyPr wrap="none" rtlCol="0">
            <a:spAutoFit/>
          </a:bodyPr>
          <a:lstStyle/>
          <a:p>
            <a:r>
              <a:rPr lang="ko-KR" altLang="en-US" sz="2400" b="1" dirty="0">
                <a:gradFill>
                  <a:gsLst>
                    <a:gs pos="0">
                      <a:srgbClr val="FFFE62"/>
                    </a:gs>
                    <a:gs pos="50000">
                      <a:srgbClr val="FFFE62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인적자원의 평가와 보상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618314" y="3507860"/>
            <a:ext cx="3161598" cy="0"/>
          </a:xfrm>
          <a:prstGeom prst="line">
            <a:avLst/>
          </a:prstGeom>
          <a:ln w="28575">
            <a:solidFill>
              <a:srgbClr val="FFFE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4104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620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③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수용성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(acceptability)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인사평가에 대해 피평가자들이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이를 적법하고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필요한 것이라고 믿고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평가가 공정하게 이루어지며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평가결과가 활용되는 평가목적에 대해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동의하는 정도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를 의미함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즉 수용성은 평가기준뿐만 아니라 평가과정에 있어서의 공정성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(fairness)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도 포함되어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④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실용성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(practicability) 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실용성 또는 실행가능성은 비용과 편익을 비교하여 비용보다 편익이 더 큰지를 검토해야 한다는 것을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(=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효율성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2659922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618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2.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인사평가방법과 인사평가오류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인사평가방법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: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대표적 방법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10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개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1)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서열법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서열법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(ranking method)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은 피평가자의 능력 및 업적을 통틀어 그 가치에 따라 서열을 매기는 방법을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서열법은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간단하고 신속하게 등급을 매길 수 있다는 장점이 있지만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주관적이라는 단점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이러한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서열법이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가지는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주관성을 완화시키기 위해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개발된 발전된 형태의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서열법이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있는데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가장 대표적인 방법으로는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교대서열법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(alternative ranking method),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쌍대비교법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(paired comparison method),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대인비교법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(person-to-person comparison)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등이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1719704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618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2)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평정척도법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(rating scale method)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평정척도법이란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피평가자의 자질을 직무수행상 과업달성의 정도에 따라 사전에 마련된 평정척도를 근거로 평가자가 평가하는 방법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즉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피평가자의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능력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개인적 특성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성과 등을 평가하기 위해 평가요소를 제시하고 이에 대해 단계별 차등을 두어 평가하는 방법으로 가장 널리 사용되는 인사평가기법 중의 하나임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평정척도법은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서열법의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약점을 보완하기 위해 개발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된 것이며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서열법에서는 평가요소별 피평가자의 서열을 매기지만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평정척도법에서는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척도별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등급을 매기기 때문에 보다 구체적인 평가정보를 제공해 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그러나 평정척도법은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관대화경향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중심화경향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가혹화경향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후광효과 등의 오류가 발생할 가능성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33647215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648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3)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대조표법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대조표법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(checklist method)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이란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평가내용이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되는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피평가자의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능력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잠재능력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태도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작업행동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성과 등에 관련되는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표준행동들을 제시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하고 그 중에서 피평가자의 행동이라고 여겨지는 것을 체크하여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인적자원을 평가하는 방법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방법은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직무마다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해당되는 질문이 다르기 때문에 전체적인 평가가 쉽지 않고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직무마다 별도의 질문들을 설계해야 하므로 많은 시간이 필요하다는 단점이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36400133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002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4)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중요사건기록법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중요사건기록법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(critical incident method)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이란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평가기간 동안에 발생한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중요사건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특별히 효과적인 또는 비효과적인 행동이나 업적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기록해 두었다가 이를 중심으로 피평가자를 평가하는 방법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사건에 대한 기록을 유지하기에 많은 시간이 요구될 뿐만 아니라 어떤 사건을 기록해야 할지에 대한 개념이 평가자에 따라 상이할 수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10980173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29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5)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행동기준평가법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(behaviorally anchored rating scale, BARS)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행동기준평가법이란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평정척도법과 중요사건기록법을 혼용하여 보다 정교하게 계량적으로 수정한 방법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행동기준평가법은 평가요소가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피평가자의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행동을 ‘우수’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‘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평균’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‘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평균이하’와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같이 규정하도록 하는 설명이 있는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행동기대평가법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(behavior expectation scale)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과 서술되어 있는 행동기준을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피평가자가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얼마나 자주 보여 주느냐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즉 그 빈도를 측정하는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행동관찰평가법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(behavior observation scale)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으로 나누어짐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방법은 다양하고 구체적인 직무에 적용이 가능하고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이해가 쉽기 때문에 인사평가에 대한 적극적인 관심과 참여를 유도 할 수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40288759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325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6)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목표관리법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목표관리법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(MBO method)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이란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측정가능한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특정 성과목표를 상급자와 하급자가 함께 합의하여 설정하고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그 목표를 달성할 책임부문을 명시하여 이의 진척사항을 정기적으로 점검한 후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이러한 진도에 따라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보상을 배분하는 경영시스템인 목표관리의 개념을 이용한 인사평가방법을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30037702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648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7)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평가센터법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(assessment center method)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기업이 주로 관리자계층의 선발을 위하여 사용하는 방법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다수의 피평가자를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특정 장소에 며칠간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합숙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시키면서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훈련받은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관찰자들이 이들을 집중적으로 관찰하고 평가함으로써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관리자 선발이나 승진의사결정에 있어서 신뢰성과 타당성을 높이기 위해 시행되는 체계적인 선발방법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방법은 관리자의 신규선발뿐만 아니라 기존 관리자들의 공정한 평가와 인력개발을 위해서도 활용되고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비용이 많이 발생한다는 단점이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20461608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8)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자율서술법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자율서술법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(essay method)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이란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피평가자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자신이 작성한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자기신고서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(self description)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를 활용하여 평가하는 방법을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최근에 많은 기업들이 도입하고 있지만 주관적인 특성과 신뢰성에 대한 의문이 제기되고 있는 방법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자기신고서를 활용하여 평가하기 때문에 피평가자를 가장 자세히 설명할 수 있는 방법이기는 하지만 자기신고서의 서술방법에 따라 평가내용이 차이가 날 수 있기 때문에 피평가자 간 비교가 쉽지 않음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34124393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002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9)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강제할당법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(forced distribution method)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강제할당법이란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피평가자 집단의 성과에 대한 분포가 정규분포를 이룬다는 가정 하에 미리 몇 개의 범위와 평가요소에 따라 피평가자들을 평가하여 범위 또는 등급별로 피평가자들을 강제로 할당하는 방법을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방법은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관대화경향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중심화경향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가혹화경향을 어느 정도 극복할 수 있으나 평가집단이 전체적으로 우수하거나 열등한 경우에는 적합하지 않은 방법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3234834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972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1.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의의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인사평가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(personnel rating)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개념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인사고과라고도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하는데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일정한 기준에 따라 인적자원의 업무성과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업무수행능력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업무태도 등을 종합적으로 평가하는 과정을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즉 조직 내의 여러 직무에 종사하고 있는 조직원 또는 관리자의 근무성적이나 능력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업적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태도 등을 조직에 대한 유효성의 관점에서 정기적으로 검토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평가하여 이들의 상대적 가치를 조직적으로 결정하고자 하는 과정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또한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인적자원의 근무성적과 잠재능력을 체계적으로 분석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·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파악하여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인적자원의 효과적인 활용과 능력의 개발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·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육성을 위한 인적자원관리의 한 도구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729961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인사평가</a:t>
            </a:r>
          </a:p>
        </p:txBody>
      </p:sp>
    </p:spTree>
    <p:extLst>
      <p:ext uri="{BB962C8B-B14F-4D97-AF65-F5344CB8AC3E}">
        <p14:creationId xmlns:p14="http://schemas.microsoft.com/office/powerpoint/2010/main" val="12771077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972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10)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다면평가제도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(multi-source feedback)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다면평가제도란 피평가자를 관찰하고 있는 주변의 많은 사람들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상급자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동료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하급자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고객 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평가자가 되어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피평가자를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평가하는 방법을 의미하고 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360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도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평가피드백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이라고도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방법은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피평가자의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동료뿐만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아니라 하급자도 평가자로 참여할 수 있기 때문에 피평가자를 다각도로 평가하는 것이 가능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하고 이로 인해 주관적인 편견을 개선할 수 있다는 장점을 가짐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그러나 인사평가과정에서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시간과 비용이 많이 발생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하며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피평가자가 인사평가로 인해 받는 스트레스를 증가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시킬 수 있다는 단점도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229833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972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⑵ 인사평가오류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(=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지각오류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연공오류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(seniority error)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연공오류란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피평가자가 가지고 있는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연공적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속성인 연령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학력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근속연수 등이 평가에 영향을 미치는 경우에 발생하는 오류를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귀인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귀속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오류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(error of attribution)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귀인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귀속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오류란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결과와 원인이 반대로 해석되는 경우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인사평가에서 피평가자의 업적이 낮을 때 그 원인이 외적 귀인에 있음에도 불구하고 내적 귀인에서 찾거나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피평가자의 업적이 높을 때 그 원인이 내적 귀인에 있음에도 불구하고 외적 귀인에서 찾게 되는 경우가 해당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33119307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1679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3) 2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차 평가자의 오류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차 평가자의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오류란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차 평가자가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차 평가자가 이미 평가한 내용을 반영하여 적당히 평가하는 경우에 발생하는 오류를 의미함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일반적으로 이러한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차 평가자의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오류를 감소시키는 방법은 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차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평가자와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차 평가자 사이의 의사소통을 감소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시키는 방법이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40416157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-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임금수준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의의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임금수준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(wage level)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이란 일정기간 동안 기업 내의 모든 종업원에게 지급되는 평균임금의 크기를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임금수준은 임금관리에 중요한 지표이기 때문에 임금수준의 조정을 통해 기업이 필요로 하는 인적자원을 외부조달하는 것이 가능하고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반대로 인적자원의 유출을 방지하는 효과를 기대할 수도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대표적인 임금수준의 결정요인은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기업의 지불능력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종업원의 생계비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사회적 균형요인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등이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678665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</a:t>
            </a:r>
            <a:r>
              <a:rPr lang="ko-KR" altLang="en-US" b="1" dirty="0" err="1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보상관리</a:t>
            </a:r>
            <a:endParaRPr lang="ko-KR" altLang="en-US" b="1" dirty="0">
              <a:solidFill>
                <a:srgbClr val="FFFE62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682959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기업의 지불능력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기업의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지불능력은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임금수준 결정에 있어서 상한선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되는데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기업이 임금으로 지불할 수 있는 최대한의 재정적인 능력이 아니라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기업의 안정적인 성장을 유지할 수 있는 조건 하에서 지불할 수 있는 능력을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기업의 지불능력을 판단할 수 있는 지표로는 생산성과 수익성이 있으며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기업이 성장을 추구하는 경우에는 생산성을 기준으로 하고 안정을 추구하는 경우에는 수익성을 기준으로 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678665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</a:t>
            </a:r>
            <a:r>
              <a:rPr lang="ko-KR" altLang="en-US" b="1" dirty="0" err="1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보상관리</a:t>
            </a:r>
            <a:endParaRPr lang="ko-KR" altLang="en-US" b="1" dirty="0">
              <a:solidFill>
                <a:srgbClr val="FFFE62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823119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648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종업원의 생계비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종업원의 생계비수준은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임금수준 결정에 있어서 하한선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되는데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종업원 개인뿐만 아니라 그 가족의 생계비수준까지도 포함함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3)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사회적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균형요인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사회적 균형요인은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임금수준 결정에 있어서 상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·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하한선 간의 조정역할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대표적인 요인에는 경쟁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동종기업의 임금수준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노조와의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단체교섭력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최저임금수준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노동력의 수급상황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등이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678665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</a:t>
            </a:r>
            <a:r>
              <a:rPr lang="ko-KR" altLang="en-US" b="1" dirty="0" err="1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보상관리</a:t>
            </a:r>
            <a:endParaRPr lang="ko-KR" altLang="en-US" b="1" dirty="0">
              <a:solidFill>
                <a:srgbClr val="FFFE62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289654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943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⑵ 임금수준의 조정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물가의 변동이나 인사평가의 결과 또는 연공 등에 따라 임금의 수준을 조정하는 것을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임금수준의 조정에는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승급과 베이스 업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승급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(pay increase)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근속연수에 따라 기본급이 증대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되는 임금곡선 상의 상향이동을 의미하기 때문에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동태적인 임금수준의 조정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베이스 업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(base up)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임금곡선 자체가 상향이동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하여 임금이 증가되는 것을 의미하기 때문에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정태적인 임금수준의 조정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678665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</a:t>
            </a:r>
            <a:r>
              <a:rPr lang="ko-KR" altLang="en-US" b="1" dirty="0" err="1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보상관리</a:t>
            </a:r>
            <a:endParaRPr lang="ko-KR" altLang="en-US" b="1" dirty="0">
              <a:solidFill>
                <a:srgbClr val="FFFE62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3712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849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승급과 베이스 업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1678665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</a:t>
            </a:r>
            <a:r>
              <a:rPr lang="ko-KR" altLang="en-US" b="1" dirty="0" err="1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보상관리</a:t>
            </a:r>
            <a:endParaRPr lang="ko-KR" altLang="en-US" b="1" dirty="0">
              <a:solidFill>
                <a:srgbClr val="FFFE62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1491630"/>
            <a:ext cx="4569891" cy="276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502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648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인사평가는 각 직무담당자의 성과를 평가함과 동시에 그가 지닌 잠재적 능력 및 개발 가능성에 초점을 둠으로써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구성원에 대한 동기부여의 수단으로 활용가능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평가결과를 목표달성을 위한 종합적인 통제의 과정으로 활용할 수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일반적으로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인사평가는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정기적이고 객관적으로 수행되어야 하며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이를 통해 조직은 인적자원의 성과에 대해 타당한 보상을 해 주게 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인사평가의 가장 중요한 목적은 보상을 결정하는 것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되며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외에도 다양한 목적을 가지고 수행됨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3873063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29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보상결정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보상이란 인적자원이 제공하는 노동에 대한 기업의 대가이기 때문에 노동의 질과 양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성과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은 보상결정의 당연한 기준이 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인적자원의 가치를 평가하는 가장 중요한 이유는 해당 인적자원에게 적절한 보상을 지급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하기 위함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성과피드백을 통한 성과향상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인적자원이 얼마나 만족한 성과를 거두고 있고 조직의 기대수준에 얼마나 접근하고 있는지에 대한 정보를 인적자원에게 알려 줄 수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이를 통해 인적자원의 동기부여뿐만 아니라 인적자원의 성과향상에도 크게 기여할 수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3846524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327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③ 적재적소배치를 통한 직무설계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인사평가는 인적자원과 직무를 결합시키는 데 유용한 자료를 제공하기 때문에 직무설계에 중요한 자료가 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인사평가의 결과가 직무구조나 환경의 문제에 기인하고 있다면 교육훈련을 통한 생산성 향상을 꾀하기 보다는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해당 인적자원을 적당한 부서에 배치하는 등의 직무재설계를 하는 것이 바람직함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3761753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648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④ 인적자원의 확보 및 방출을 위한 기준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인적자원의 능력을 평가하는 인사평가는 해당 기업의 보유인력에 대한 질적 수준을 판단하는 기준이 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뿐만 아니라 인적자원의 선발활동에 투입된 선발도구에 대한 타당도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(validity)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를 측정하는 기준이 될 수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반대로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인사평가는 기업이 과잉인력을 보유하고 있어 감축이 불가피할 때에는 누구를 방출시켜야 할 것인가에 대한 의사결정을 하는 데 중요한 기준도 제공해 줄 수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151013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⑵ 평가내용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요소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인사평가는 인적자원의 상대적 가치를 결정하는 과정이기 때문에 해당 인적자원의 가치를 정확하게 평가하는 것이 중요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인적자원에 대한 다양한 요소들을 평가하게 되는데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평가내용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요소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에는 성과중심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능력중심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인성적 특질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등이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4083641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325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⑶ 구성요건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평가를 통해 측정된 결과가 실제 직무성과와 얼마나 관련성이 높은가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평가내용이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평가목적을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얼마나 잘 반영하고 있느냐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를 의미하는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타당성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(validity)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평가결과가 나타내는 일관성 또는 안정성을 의미하는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신뢰성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(reliability)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인사평가를 피평가자가 정당하다고 느끼는 정도인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수용성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(acceptability)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인사평가를 비용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-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편익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(cost-benefit)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측면에서 검토하는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실용성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(practicability)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203742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973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타당성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(validity)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평가내용이 평가목적을 얼마나 잘 반영하고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있느냐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를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의미함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즉 타당성은 평가를 통해 측정된 결과가 실제 직무성과와 얼마나 관련성이 높은가를 의미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실제 성과와 측정된 결과가 근접할수록 타당성이 높아짐</a:t>
            </a:r>
            <a:endParaRPr lang="en-US" altLang="ko-KR" sz="1400" b="1" dirty="0">
              <a:solidFill>
                <a:schemeClr val="accent6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신뢰성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(reliability)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신뢰성은 평가결과가 나타내는 일관성 또는 안정성을 의미함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360721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37394</TotalTime>
  <Words>1681</Words>
  <Application>Microsoft Office PowerPoint</Application>
  <PresentationFormat>화면 슬라이드 쇼(16:9)</PresentationFormat>
  <Paragraphs>172</Paragraphs>
  <Slides>27</Slides>
  <Notes>26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27</vt:i4>
      </vt:variant>
    </vt:vector>
  </HeadingPairs>
  <TitlesOfParts>
    <vt:vector size="35" baseType="lpstr">
      <vt:lpstr>Arial</vt:lpstr>
      <vt:lpstr>Calibri Light</vt:lpstr>
      <vt:lpstr>Calibri</vt:lpstr>
      <vt:lpstr>Wingdings</vt:lpstr>
      <vt:lpstr>나눔바른고딕</vt:lpstr>
      <vt:lpstr>맑은 고딕</vt:lpstr>
      <vt:lpstr>나눔바른고딕OTF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용감한컴퍼니</dc:creator>
  <cp:lastModifiedBy>아이비김영</cp:lastModifiedBy>
  <cp:revision>2338</cp:revision>
  <dcterms:created xsi:type="dcterms:W3CDTF">2015-02-23T12:03:41Z</dcterms:created>
  <dcterms:modified xsi:type="dcterms:W3CDTF">2025-12-10T09:35:51Z</dcterms:modified>
</cp:coreProperties>
</file>